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Roboto Bold" charset="1" panose="02000000000000000000"/>
      <p:regular r:id="rId23"/>
    </p:embeddedFont>
    <p:embeddedFont>
      <p:font typeface="Roboto" charset="1" panose="02000000000000000000"/>
      <p:regular r:id="rId24"/>
    </p:embeddedFont>
    <p:embeddedFont>
      <p:font typeface="Open Sauce Bold" charset="1" panose="000008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jpeg" Type="http://schemas.openxmlformats.org/officeDocument/2006/relationships/image"/><Relationship Id="rId5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6221" y="6672386"/>
            <a:ext cx="4429767" cy="2340393"/>
          </a:xfrm>
          <a:custGeom>
            <a:avLst/>
            <a:gdLst/>
            <a:ahLst/>
            <a:cxnLst/>
            <a:rect r="r" b="b" t="t" l="l"/>
            <a:pathLst>
              <a:path h="2340393" w="4429767">
                <a:moveTo>
                  <a:pt x="0" y="0"/>
                </a:moveTo>
                <a:lnTo>
                  <a:pt x="4429767" y="0"/>
                </a:lnTo>
                <a:lnTo>
                  <a:pt x="4429767" y="2340393"/>
                </a:lnTo>
                <a:lnTo>
                  <a:pt x="0" y="2340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028700" y="-810838"/>
            <a:ext cx="18288000" cy="7483224"/>
            <a:chOff x="0" y="0"/>
            <a:chExt cx="6186311" cy="253136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186311" cy="2531362"/>
            </a:xfrm>
            <a:custGeom>
              <a:avLst/>
              <a:gdLst/>
              <a:ahLst/>
              <a:cxnLst/>
              <a:rect r="r" b="b" t="t" l="l"/>
              <a:pathLst>
                <a:path h="2531362" w="6186311">
                  <a:moveTo>
                    <a:pt x="6061851" y="2531362"/>
                  </a:moveTo>
                  <a:lnTo>
                    <a:pt x="124460" y="2531362"/>
                  </a:lnTo>
                  <a:cubicBezTo>
                    <a:pt x="55880" y="2531362"/>
                    <a:pt x="0" y="2475482"/>
                    <a:pt x="0" y="24069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2406902"/>
                  </a:lnTo>
                  <a:cubicBezTo>
                    <a:pt x="6186311" y="2475482"/>
                    <a:pt x="6130431" y="2531362"/>
                    <a:pt x="6061851" y="2531362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12666" y="-1489972"/>
            <a:ext cx="16953353" cy="7483224"/>
            <a:chOff x="0" y="0"/>
            <a:chExt cx="5734838" cy="25313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734838" cy="2531362"/>
            </a:xfrm>
            <a:custGeom>
              <a:avLst/>
              <a:gdLst/>
              <a:ahLst/>
              <a:cxnLst/>
              <a:rect r="r" b="b" t="t" l="l"/>
              <a:pathLst>
                <a:path h="2531362" w="5734838">
                  <a:moveTo>
                    <a:pt x="5610378" y="2531362"/>
                  </a:moveTo>
                  <a:lnTo>
                    <a:pt x="124460" y="2531362"/>
                  </a:lnTo>
                  <a:cubicBezTo>
                    <a:pt x="55880" y="2531362"/>
                    <a:pt x="0" y="2475482"/>
                    <a:pt x="0" y="24069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10378" y="0"/>
                  </a:lnTo>
                  <a:cubicBezTo>
                    <a:pt x="5678958" y="0"/>
                    <a:pt x="5734838" y="55880"/>
                    <a:pt x="5734838" y="124460"/>
                  </a:cubicBezTo>
                  <a:lnTo>
                    <a:pt x="5734838" y="2406902"/>
                  </a:lnTo>
                  <a:cubicBezTo>
                    <a:pt x="5734838" y="2475482"/>
                    <a:pt x="5678958" y="2531362"/>
                    <a:pt x="5610378" y="2531362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171781" y="1028700"/>
            <a:ext cx="5796618" cy="8694928"/>
            <a:chOff x="0" y="0"/>
            <a:chExt cx="6350000" cy="9525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3"/>
              <a:stretch>
                <a:fillRect l="0" t="-91" r="0" b="-91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966221" y="1028700"/>
            <a:ext cx="3860639" cy="2331826"/>
          </a:xfrm>
          <a:custGeom>
            <a:avLst/>
            <a:gdLst/>
            <a:ahLst/>
            <a:cxnLst/>
            <a:rect r="r" b="b" t="t" l="l"/>
            <a:pathLst>
              <a:path h="2331826" w="3860639">
                <a:moveTo>
                  <a:pt x="0" y="0"/>
                </a:moveTo>
                <a:lnTo>
                  <a:pt x="3860639" y="0"/>
                </a:lnTo>
                <a:lnTo>
                  <a:pt x="3860639" y="2331826"/>
                </a:lnTo>
                <a:lnTo>
                  <a:pt x="0" y="23318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263699" y="6830139"/>
            <a:ext cx="2363068" cy="2014826"/>
          </a:xfrm>
          <a:custGeom>
            <a:avLst/>
            <a:gdLst/>
            <a:ahLst/>
            <a:cxnLst/>
            <a:rect r="r" b="b" t="t" l="l"/>
            <a:pathLst>
              <a:path h="2014826" w="2363068">
                <a:moveTo>
                  <a:pt x="0" y="0"/>
                </a:moveTo>
                <a:lnTo>
                  <a:pt x="2363068" y="0"/>
                </a:lnTo>
                <a:lnTo>
                  <a:pt x="2363068" y="2014827"/>
                </a:lnTo>
                <a:lnTo>
                  <a:pt x="0" y="20148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3919334"/>
            <a:ext cx="10701352" cy="2073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30"/>
              </a:lnSpc>
            </a:pPr>
            <a:r>
              <a:rPr lang="en-US" sz="7300" b="true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Rehabilitacja </a:t>
            </a:r>
          </a:p>
          <a:p>
            <a:pPr algn="l">
              <a:lnSpc>
                <a:spcPts val="8030"/>
              </a:lnSpc>
            </a:pPr>
            <a:r>
              <a:rPr lang="en-US" sz="7300" b="true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w kombinezonach Dunag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12666" y="8983669"/>
            <a:ext cx="10277811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spc="34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Zadanie “Kosmiczna terapia - edycja 2024” dofinansowano ze środków PFRON, </a:t>
            </a:r>
            <a:r>
              <a:rPr lang="en-US" sz="2000" spc="34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 będących w dyspozycji  Samorządu Województwa Podkarpackiego </a:t>
            </a:r>
          </a:p>
          <a:p>
            <a:pPr algn="ctr">
              <a:lnSpc>
                <a:spcPts val="2400"/>
              </a:lnSpc>
            </a:pPr>
            <a:r>
              <a:rPr lang="en-US" sz="2000" spc="34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- Regionalnego Ośrodka Polityki Społecznej  w Rzeszowie</a:t>
            </a:r>
          </a:p>
          <a:p>
            <a:pPr algn="just">
              <a:lnSpc>
                <a:spcPts val="1080"/>
              </a:lnSpc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021351" y="3126612"/>
            <a:ext cx="9237949" cy="3753211"/>
            <a:chOff x="0" y="0"/>
            <a:chExt cx="12317265" cy="500428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76200"/>
              <a:ext cx="12317265" cy="27618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319"/>
                </a:lnSpc>
              </a:pPr>
              <a:r>
                <a:rPr lang="en-US" sz="6399" b="true">
                  <a:solidFill>
                    <a:srgbClr val="0F325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3. Poprawa równowagi </a:t>
              </a:r>
            </a:p>
            <a:p>
              <a:pPr algn="l">
                <a:lnSpc>
                  <a:spcPts val="8319"/>
                </a:lnSpc>
              </a:pPr>
              <a:r>
                <a:rPr lang="en-US" sz="6399" b="true">
                  <a:solidFill>
                    <a:srgbClr val="0F325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 koordynacji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114521"/>
              <a:ext cx="10811618" cy="17729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sz="3900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Pacjenci zyskują lepszą stabilność podczas poruszania się.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40942" y="425034"/>
            <a:ext cx="6291288" cy="9436933"/>
            <a:chOff x="0" y="0"/>
            <a:chExt cx="6350000" cy="9525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6181" t="0" r="-6181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6594532" y="8850130"/>
            <a:ext cx="817361" cy="816339"/>
            <a:chOff x="0" y="0"/>
            <a:chExt cx="1089815" cy="108845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89815" cy="1088453"/>
            </a:xfrm>
            <a:custGeom>
              <a:avLst/>
              <a:gdLst/>
              <a:ahLst/>
              <a:cxnLst/>
              <a:rect r="r" b="b" t="t" l="l"/>
              <a:pathLst>
                <a:path h="1088453" w="1089815">
                  <a:moveTo>
                    <a:pt x="0" y="0"/>
                  </a:moveTo>
                  <a:lnTo>
                    <a:pt x="1089815" y="0"/>
                  </a:lnTo>
                  <a:lnTo>
                    <a:pt x="1089815" y="1088453"/>
                  </a:lnTo>
                  <a:lnTo>
                    <a:pt x="0" y="1088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79935" y="307654"/>
              <a:ext cx="729946" cy="45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30"/>
                </a:lnSpc>
              </a:pPr>
              <a:r>
                <a:rPr lang="en-US" sz="2100" spc="-63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76012" y="3393159"/>
            <a:ext cx="9914170" cy="3683093"/>
            <a:chOff x="0" y="0"/>
            <a:chExt cx="13218893" cy="491079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76200"/>
              <a:ext cx="13218893" cy="13648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319"/>
                </a:lnSpc>
              </a:pPr>
              <a:r>
                <a:rPr lang="en-US" b="true" sz="6399">
                  <a:solidFill>
                    <a:srgbClr val="0F325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4. Wzmocnienie mięśni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047647"/>
              <a:ext cx="11603032" cy="26873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459"/>
                </a:lnSpc>
                <a:spcBef>
                  <a:spcPct val="0"/>
                </a:spcBef>
              </a:pPr>
              <a:r>
                <a:rPr lang="en-US" sz="3900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Regularne ćwiczenia w kombinezonie wspierają wzrost siły i wytrzymałości mięśni.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5399999">
            <a:off x="6169560" y="5458149"/>
            <a:ext cx="10925823" cy="0"/>
          </a:xfrm>
          <a:prstGeom prst="line">
            <a:avLst/>
          </a:prstGeom>
          <a:ln cap="rnd" w="9525">
            <a:solidFill>
              <a:srgbClr val="C8C8C8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0" y="9310861"/>
            <a:ext cx="18288000" cy="1952277"/>
            <a:chOff x="0" y="0"/>
            <a:chExt cx="6186311" cy="660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186311" cy="660400"/>
            </a:xfrm>
            <a:custGeom>
              <a:avLst/>
              <a:gdLst/>
              <a:ahLst/>
              <a:cxnLst/>
              <a:rect r="r" b="b" t="t" l="l"/>
              <a:pathLst>
                <a:path h="660400" w="6186311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865834" y="458949"/>
            <a:ext cx="5594121" cy="8391181"/>
            <a:chOff x="0" y="0"/>
            <a:chExt cx="6350000" cy="9525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57119" t="0" r="-43123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642593" y="9101583"/>
            <a:ext cx="817361" cy="816339"/>
            <a:chOff x="0" y="0"/>
            <a:chExt cx="1089815" cy="108845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89815" cy="1088453"/>
            </a:xfrm>
            <a:custGeom>
              <a:avLst/>
              <a:gdLst/>
              <a:ahLst/>
              <a:cxnLst/>
              <a:rect r="r" b="b" t="t" l="l"/>
              <a:pathLst>
                <a:path h="1088453" w="1089815">
                  <a:moveTo>
                    <a:pt x="0" y="0"/>
                  </a:moveTo>
                  <a:lnTo>
                    <a:pt x="1089815" y="0"/>
                  </a:lnTo>
                  <a:lnTo>
                    <a:pt x="1089815" y="1088453"/>
                  </a:lnTo>
                  <a:lnTo>
                    <a:pt x="0" y="1088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179935" y="307654"/>
              <a:ext cx="729946" cy="45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30"/>
                </a:lnSpc>
              </a:pPr>
              <a:r>
                <a:rPr lang="en-US" sz="2100" spc="-63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11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68017"/>
            <a:ext cx="9210351" cy="1042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19"/>
              </a:lnSpc>
            </a:pPr>
            <a:r>
              <a:rPr lang="en-US" b="true" sz="6399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5. Poprawa jakości życia</a:t>
            </a:r>
          </a:p>
        </p:txBody>
      </p:sp>
      <p:sp>
        <p:nvSpPr>
          <p:cNvPr name="AutoShape 3" id="3"/>
          <p:cNvSpPr/>
          <p:nvPr/>
        </p:nvSpPr>
        <p:spPr>
          <a:xfrm rot="5399999">
            <a:off x="4892495" y="5382458"/>
            <a:ext cx="10925823" cy="0"/>
          </a:xfrm>
          <a:prstGeom prst="line">
            <a:avLst/>
          </a:prstGeom>
          <a:ln cap="rnd" w="9525">
            <a:solidFill>
              <a:srgbClr val="C8C8C8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9310861"/>
            <a:ext cx="18288000" cy="1952277"/>
            <a:chOff x="0" y="0"/>
            <a:chExt cx="6186311" cy="660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86311" cy="660400"/>
            </a:xfrm>
            <a:custGeom>
              <a:avLst/>
              <a:gdLst/>
              <a:ahLst/>
              <a:cxnLst/>
              <a:rect r="r" b="b" t="t" l="l"/>
              <a:pathLst>
                <a:path h="660400" w="6186311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441939" y="1028700"/>
            <a:ext cx="817361" cy="816339"/>
            <a:chOff x="0" y="0"/>
            <a:chExt cx="1089815" cy="10884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89815" cy="1088453"/>
            </a:xfrm>
            <a:custGeom>
              <a:avLst/>
              <a:gdLst/>
              <a:ahLst/>
              <a:cxnLst/>
              <a:rect r="r" b="b" t="t" l="l"/>
              <a:pathLst>
                <a:path h="1088453" w="1089815">
                  <a:moveTo>
                    <a:pt x="0" y="0"/>
                  </a:moveTo>
                  <a:lnTo>
                    <a:pt x="1089815" y="0"/>
                  </a:lnTo>
                  <a:lnTo>
                    <a:pt x="1089815" y="1088453"/>
                  </a:lnTo>
                  <a:lnTo>
                    <a:pt x="0" y="1088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79935" y="307654"/>
              <a:ext cx="729946" cy="45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30"/>
                </a:lnSpc>
              </a:pPr>
              <a:r>
                <a:rPr lang="en-US" sz="2100" spc="-63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13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4122619"/>
            <a:ext cx="9109911" cy="190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70"/>
              </a:lnSpc>
              <a:spcBef>
                <a:spcPct val="0"/>
              </a:spcBef>
            </a:pPr>
            <a:r>
              <a:rPr lang="en-US" sz="3900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Zwiększona mobilność i samodzielność w codziennych czynnościach wpływają pozytywnie na samopoczucie pacjentów.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1665179" y="740598"/>
            <a:ext cx="5594121" cy="8391181"/>
            <a:chOff x="0" y="0"/>
            <a:chExt cx="6350000" cy="9525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3"/>
              <a:stretch>
                <a:fillRect l="0" t="-23581" r="-4145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6441939" y="9258300"/>
            <a:ext cx="817361" cy="816339"/>
            <a:chOff x="0" y="0"/>
            <a:chExt cx="1089815" cy="108845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89815" cy="1088453"/>
            </a:xfrm>
            <a:custGeom>
              <a:avLst/>
              <a:gdLst/>
              <a:ahLst/>
              <a:cxnLst/>
              <a:rect r="r" b="b" t="t" l="l"/>
              <a:pathLst>
                <a:path h="1088453" w="1089815">
                  <a:moveTo>
                    <a:pt x="0" y="0"/>
                  </a:moveTo>
                  <a:lnTo>
                    <a:pt x="1089815" y="0"/>
                  </a:lnTo>
                  <a:lnTo>
                    <a:pt x="1089815" y="1088453"/>
                  </a:lnTo>
                  <a:lnTo>
                    <a:pt x="0" y="1088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79935" y="307654"/>
              <a:ext cx="729946" cy="45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30"/>
                </a:lnSpc>
              </a:pPr>
              <a:r>
                <a:rPr lang="en-US" sz="2100" spc="-63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lang="en-US" sz="2100" spc="-63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25" y="-323545"/>
            <a:ext cx="18288000" cy="4707716"/>
            <a:chOff x="0" y="0"/>
            <a:chExt cx="6186311" cy="15924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86311" cy="1592487"/>
            </a:xfrm>
            <a:custGeom>
              <a:avLst/>
              <a:gdLst/>
              <a:ahLst/>
              <a:cxnLst/>
              <a:rect r="r" b="b" t="t" l="l"/>
              <a:pathLst>
                <a:path h="1592487" w="6186311">
                  <a:moveTo>
                    <a:pt x="6061851" y="1592487"/>
                  </a:moveTo>
                  <a:lnTo>
                    <a:pt x="124460" y="1592487"/>
                  </a:lnTo>
                  <a:cubicBezTo>
                    <a:pt x="55880" y="1592487"/>
                    <a:pt x="0" y="1536607"/>
                    <a:pt x="0" y="14680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468027"/>
                  </a:lnTo>
                  <a:cubicBezTo>
                    <a:pt x="6186311" y="1536607"/>
                    <a:pt x="6130431" y="1592487"/>
                    <a:pt x="6061851" y="1592487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240400" y="1358541"/>
            <a:ext cx="9816787" cy="2090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19"/>
              </a:lnSpc>
            </a:pPr>
            <a:r>
              <a:rPr lang="en-US" sz="6399" b="true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Dlaczego warto wybrać </a:t>
            </a:r>
          </a:p>
          <a:p>
            <a:pPr algn="l" marL="0" indent="0" lvl="0">
              <a:lnSpc>
                <a:spcPts val="8319"/>
              </a:lnSpc>
            </a:pPr>
            <a:r>
              <a:rPr lang="en-US" b="true" sz="6399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tę formę rehabilitacji?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9985561" y="0"/>
            <a:ext cx="9525" cy="10511046"/>
          </a:xfrm>
          <a:prstGeom prst="rect">
            <a:avLst/>
          </a:prstGeom>
          <a:solidFill>
            <a:srgbClr val="000000">
              <a:alpha val="19608"/>
            </a:srgbClr>
          </a:solidFill>
        </p:spPr>
      </p:sp>
      <p:sp>
        <p:nvSpPr>
          <p:cNvPr name="TextBox 6" id="6"/>
          <p:cNvSpPr txBox="true"/>
          <p:nvPr/>
        </p:nvSpPr>
        <p:spPr>
          <a:xfrm rot="0">
            <a:off x="755595" y="4988519"/>
            <a:ext cx="9986122" cy="3453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77"/>
              </a:lnSpc>
              <a:spcBef>
                <a:spcPct val="0"/>
              </a:spcBef>
            </a:pPr>
            <a:r>
              <a:rPr lang="en-US" sz="3912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Rehabilitacja w kombinezonach Dunag łączy nowoczesne technologie z indywidualnym podejściem do pacjenta, dzięki czemu każdy program terapeutyczny jest dostosowany do indywidualnych potrzeb.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2294487" y="1436870"/>
            <a:ext cx="5139025" cy="7708537"/>
            <a:chOff x="0" y="0"/>
            <a:chExt cx="6350000" cy="9525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6181" t="0" r="-6181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6888243" y="9145407"/>
            <a:ext cx="817361" cy="816339"/>
            <a:chOff x="0" y="0"/>
            <a:chExt cx="1089815" cy="108845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89815" cy="1088453"/>
            </a:xfrm>
            <a:custGeom>
              <a:avLst/>
              <a:gdLst/>
              <a:ahLst/>
              <a:cxnLst/>
              <a:rect r="r" b="b" t="t" l="l"/>
              <a:pathLst>
                <a:path h="1088453" w="1089815">
                  <a:moveTo>
                    <a:pt x="0" y="0"/>
                  </a:moveTo>
                  <a:lnTo>
                    <a:pt x="1089815" y="0"/>
                  </a:lnTo>
                  <a:lnTo>
                    <a:pt x="1089815" y="1088453"/>
                  </a:lnTo>
                  <a:lnTo>
                    <a:pt x="0" y="1088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179935" y="307654"/>
              <a:ext cx="729946" cy="45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30"/>
                </a:lnSpc>
              </a:pPr>
              <a:r>
                <a:rPr lang="en-US" sz="2100" spc="-63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13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0991" y="425741"/>
            <a:ext cx="16966018" cy="1811153"/>
            <a:chOff x="0" y="0"/>
            <a:chExt cx="6186311" cy="660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86311" cy="660400"/>
            </a:xfrm>
            <a:custGeom>
              <a:avLst/>
              <a:gdLst/>
              <a:ahLst/>
              <a:cxnLst/>
              <a:rect r="r" b="b" t="t" l="l"/>
              <a:pathLst>
                <a:path h="660400" w="6186311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150167" y="2756942"/>
            <a:ext cx="15623977" cy="6813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79"/>
              </a:lnSpc>
            </a:pPr>
            <a:r>
              <a:rPr lang="en-US" b="true" sz="6399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Zapraszamy do skorzystania </a:t>
            </a:r>
          </a:p>
          <a:p>
            <a:pPr algn="ctr">
              <a:lnSpc>
                <a:spcPts val="10879"/>
              </a:lnSpc>
            </a:pPr>
            <a:r>
              <a:rPr lang="en-US" b="true" sz="6399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z naszych zajęć rehabilitacyjnych </a:t>
            </a:r>
          </a:p>
          <a:p>
            <a:pPr algn="ctr">
              <a:lnSpc>
                <a:spcPts val="10879"/>
              </a:lnSpc>
            </a:pPr>
            <a:r>
              <a:rPr lang="en-US" b="true" sz="6399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w kombinezonach Dunag </a:t>
            </a:r>
          </a:p>
          <a:p>
            <a:pPr algn="ctr">
              <a:lnSpc>
                <a:spcPts val="10879"/>
              </a:lnSpc>
            </a:pPr>
            <a:r>
              <a:rPr lang="en-US" b="true" sz="6399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i odkrycia nowej jakości w procesie terapii!</a:t>
            </a:r>
          </a:p>
          <a:p>
            <a:pPr algn="ctr">
              <a:lnSpc>
                <a:spcPts val="10879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6626543" y="8850130"/>
            <a:ext cx="817361" cy="816339"/>
            <a:chOff x="0" y="0"/>
            <a:chExt cx="1089815" cy="108845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89815" cy="1088453"/>
            </a:xfrm>
            <a:custGeom>
              <a:avLst/>
              <a:gdLst/>
              <a:ahLst/>
              <a:cxnLst/>
              <a:rect r="r" b="b" t="t" l="l"/>
              <a:pathLst>
                <a:path h="1088453" w="1089815">
                  <a:moveTo>
                    <a:pt x="0" y="0"/>
                  </a:moveTo>
                  <a:lnTo>
                    <a:pt x="1089815" y="0"/>
                  </a:lnTo>
                  <a:lnTo>
                    <a:pt x="1089815" y="1088453"/>
                  </a:lnTo>
                  <a:lnTo>
                    <a:pt x="0" y="1088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79935" y="307654"/>
              <a:ext cx="729946" cy="45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30"/>
                </a:lnSpc>
              </a:pPr>
              <a:r>
                <a:rPr lang="en-US" sz="2100" spc="-63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14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0475" y="7195383"/>
            <a:ext cx="17302446" cy="1847068"/>
            <a:chOff x="0" y="0"/>
            <a:chExt cx="6186311" cy="660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86311" cy="660400"/>
            </a:xfrm>
            <a:custGeom>
              <a:avLst/>
              <a:gdLst/>
              <a:ahLst/>
              <a:cxnLst/>
              <a:rect r="r" b="b" t="t" l="l"/>
              <a:pathLst>
                <a:path h="660400" w="6186311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740691" y="9042451"/>
            <a:ext cx="817361" cy="816339"/>
            <a:chOff x="0" y="0"/>
            <a:chExt cx="1089815" cy="108845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815" cy="1088453"/>
            </a:xfrm>
            <a:custGeom>
              <a:avLst/>
              <a:gdLst/>
              <a:ahLst/>
              <a:cxnLst/>
              <a:rect r="r" b="b" t="t" l="l"/>
              <a:pathLst>
                <a:path h="1088453" w="1089815">
                  <a:moveTo>
                    <a:pt x="0" y="0"/>
                  </a:moveTo>
                  <a:lnTo>
                    <a:pt x="1089815" y="0"/>
                  </a:lnTo>
                  <a:lnTo>
                    <a:pt x="1089815" y="1088453"/>
                  </a:lnTo>
                  <a:lnTo>
                    <a:pt x="0" y="1088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79935" y="307654"/>
              <a:ext cx="729946" cy="45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30"/>
                </a:lnSpc>
              </a:pPr>
              <a:r>
                <a:rPr lang="en-US" sz="2100" spc="-63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15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0" y="1588891"/>
            <a:ext cx="10513868" cy="4594499"/>
          </a:xfrm>
          <a:custGeom>
            <a:avLst/>
            <a:gdLst/>
            <a:ahLst/>
            <a:cxnLst/>
            <a:rect r="r" b="b" t="t" l="l"/>
            <a:pathLst>
              <a:path h="4594499" w="10513868">
                <a:moveTo>
                  <a:pt x="0" y="0"/>
                </a:moveTo>
                <a:lnTo>
                  <a:pt x="10513868" y="0"/>
                </a:lnTo>
                <a:lnTo>
                  <a:pt x="10513868" y="4594499"/>
                </a:lnTo>
                <a:lnTo>
                  <a:pt x="0" y="45944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20901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522625" y="1661597"/>
            <a:ext cx="5218066" cy="4449088"/>
          </a:xfrm>
          <a:custGeom>
            <a:avLst/>
            <a:gdLst/>
            <a:ahLst/>
            <a:cxnLst/>
            <a:rect r="r" b="b" t="t" l="l"/>
            <a:pathLst>
              <a:path h="4449088" w="5218066">
                <a:moveTo>
                  <a:pt x="0" y="0"/>
                </a:moveTo>
                <a:lnTo>
                  <a:pt x="5218066" y="0"/>
                </a:lnTo>
                <a:lnTo>
                  <a:pt x="5218066" y="4449088"/>
                </a:lnTo>
                <a:lnTo>
                  <a:pt x="0" y="44490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44096" y="7356526"/>
            <a:ext cx="16415204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spc="57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Zadanie “Kosmiczna terapia - edycja 2024” dofinansowano ze środków PFRON, </a:t>
            </a:r>
            <a:r>
              <a:rPr lang="en-US" sz="3399" spc="57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ctr">
              <a:lnSpc>
                <a:spcPts val="4079"/>
              </a:lnSpc>
            </a:pPr>
            <a:r>
              <a:rPr lang="en-US" sz="3399" spc="57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będących w dyspozycji  Samorządu Województwa Podkarpackiego  </a:t>
            </a:r>
          </a:p>
          <a:p>
            <a:pPr algn="ctr">
              <a:lnSpc>
                <a:spcPts val="4079"/>
              </a:lnSpc>
            </a:pPr>
            <a:r>
              <a:rPr lang="en-US" sz="3399" spc="57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- Regionalnego Ośrodka Polityki Społecznej  w Rzeszowie</a:t>
            </a:r>
          </a:p>
          <a:p>
            <a:pPr algn="just">
              <a:lnSpc>
                <a:spcPts val="1080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69727" y="799988"/>
            <a:ext cx="10203565" cy="6162953"/>
          </a:xfrm>
          <a:custGeom>
            <a:avLst/>
            <a:gdLst/>
            <a:ahLst/>
            <a:cxnLst/>
            <a:rect r="r" b="b" t="t" l="l"/>
            <a:pathLst>
              <a:path h="6162953" w="10203565">
                <a:moveTo>
                  <a:pt x="0" y="0"/>
                </a:moveTo>
                <a:lnTo>
                  <a:pt x="10203565" y="0"/>
                </a:lnTo>
                <a:lnTo>
                  <a:pt x="10203565" y="6162953"/>
                </a:lnTo>
                <a:lnTo>
                  <a:pt x="0" y="61629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49274" y="443863"/>
            <a:ext cx="3412122" cy="356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6"/>
              </a:lnSpc>
              <a:spcBef>
                <a:spcPct val="0"/>
              </a:spcBef>
            </a:pPr>
            <a:r>
              <a:rPr lang="en-US" b="true" sz="2104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SKONTAKTUJ SIĘ Z NAMI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37000" y="7785714"/>
            <a:ext cx="6597217" cy="646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20"/>
              </a:lnSpc>
            </a:pPr>
            <a:r>
              <a:rPr lang="en-US" b="true" sz="3800">
                <a:solidFill>
                  <a:srgbClr val="2F2483"/>
                </a:solidFill>
                <a:latin typeface="Roboto Bold"/>
                <a:ea typeface="Roboto Bold"/>
                <a:cs typeface="Roboto Bold"/>
                <a:sym typeface="Roboto Bold"/>
              </a:rPr>
              <a:t>www.malywielkikrok.pl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761396" y="8643453"/>
            <a:ext cx="11625169" cy="614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60"/>
              </a:lnSpc>
            </a:pPr>
            <a:r>
              <a:rPr lang="en-US" b="true" sz="3543">
                <a:solidFill>
                  <a:srgbClr val="2F2483"/>
                </a:solidFill>
                <a:latin typeface="Roboto Bold"/>
                <a:ea typeface="Roboto Bold"/>
                <a:cs typeface="Roboto Bold"/>
                <a:sym typeface="Roboto Bold"/>
              </a:rPr>
              <a:t>www.facebook.com/malywielkikrok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54267" y="1842930"/>
            <a:ext cx="9779466" cy="6601139"/>
          </a:xfrm>
          <a:custGeom>
            <a:avLst/>
            <a:gdLst/>
            <a:ahLst/>
            <a:cxnLst/>
            <a:rect r="r" b="b" t="t" l="l"/>
            <a:pathLst>
              <a:path h="6601139" w="9779466">
                <a:moveTo>
                  <a:pt x="0" y="0"/>
                </a:moveTo>
                <a:lnTo>
                  <a:pt x="9779466" y="0"/>
                </a:lnTo>
                <a:lnTo>
                  <a:pt x="9779466" y="6601140"/>
                </a:lnTo>
                <a:lnTo>
                  <a:pt x="0" y="66011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407473" y="4449445"/>
            <a:ext cx="7473054" cy="130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400"/>
              </a:lnSpc>
            </a:pPr>
            <a:r>
              <a:rPr lang="en-US" b="true" sz="8000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Dziękujemy!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64376" y="-124567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296869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68696" y="0"/>
                  </a:lnTo>
                  <a:cubicBezTo>
                    <a:pt x="3037276" y="0"/>
                    <a:pt x="3093156" y="55880"/>
                    <a:pt x="3093156" y="124460"/>
                  </a:cubicBezTo>
                  <a:lnTo>
                    <a:pt x="3093156" y="3355340"/>
                  </a:lnTo>
                  <a:cubicBezTo>
                    <a:pt x="3093156" y="3423920"/>
                    <a:pt x="3037276" y="3479800"/>
                    <a:pt x="2968696" y="34798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6850619" y="738377"/>
            <a:ext cx="817361" cy="816339"/>
            <a:chOff x="0" y="0"/>
            <a:chExt cx="1089815" cy="108845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89815" cy="1088453"/>
            </a:xfrm>
            <a:custGeom>
              <a:avLst/>
              <a:gdLst/>
              <a:ahLst/>
              <a:cxnLst/>
              <a:rect r="r" b="b" t="t" l="l"/>
              <a:pathLst>
                <a:path h="1088453" w="1089815">
                  <a:moveTo>
                    <a:pt x="0" y="0"/>
                  </a:moveTo>
                  <a:lnTo>
                    <a:pt x="1089815" y="0"/>
                  </a:lnTo>
                  <a:lnTo>
                    <a:pt x="1089815" y="1088453"/>
                  </a:lnTo>
                  <a:lnTo>
                    <a:pt x="0" y="1088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79935" y="307654"/>
              <a:ext cx="729946" cy="45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30"/>
                </a:lnSpc>
              </a:pPr>
              <a:r>
                <a:rPr lang="en-US" sz="2100" spc="-63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258209" y="1762777"/>
            <a:ext cx="6592411" cy="6761447"/>
          </a:xfrm>
          <a:custGeom>
            <a:avLst/>
            <a:gdLst/>
            <a:ahLst/>
            <a:cxnLst/>
            <a:rect r="r" b="b" t="t" l="l"/>
            <a:pathLst>
              <a:path h="6761447" w="6592411">
                <a:moveTo>
                  <a:pt x="0" y="0"/>
                </a:moveTo>
                <a:lnTo>
                  <a:pt x="6592410" y="0"/>
                </a:lnTo>
                <a:lnTo>
                  <a:pt x="6592410" y="6761446"/>
                </a:lnTo>
                <a:lnTo>
                  <a:pt x="0" y="6761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88858" y="2870978"/>
            <a:ext cx="6757848" cy="392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b="true" sz="8000" spc="-240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Czym są kombinezony Dunag?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7349" y="514350"/>
            <a:ext cx="10590279" cy="9258300"/>
            <a:chOff x="0" y="0"/>
            <a:chExt cx="3980434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80434" cy="3479800"/>
            </a:xfrm>
            <a:custGeom>
              <a:avLst/>
              <a:gdLst/>
              <a:ahLst/>
              <a:cxnLst/>
              <a:rect r="r" b="b" t="t" l="l"/>
              <a:pathLst>
                <a:path h="3479800" w="3980434">
                  <a:moveTo>
                    <a:pt x="385597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55974" y="0"/>
                  </a:lnTo>
                  <a:cubicBezTo>
                    <a:pt x="3924554" y="0"/>
                    <a:pt x="3980434" y="55880"/>
                    <a:pt x="3980434" y="124460"/>
                  </a:cubicBezTo>
                  <a:lnTo>
                    <a:pt x="3980434" y="3355340"/>
                  </a:lnTo>
                  <a:cubicBezTo>
                    <a:pt x="3980434" y="3423920"/>
                    <a:pt x="3924554" y="3479800"/>
                    <a:pt x="3855974" y="34798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763995">
            <a:off x="13244425" y="2312549"/>
            <a:ext cx="3896876" cy="6053399"/>
          </a:xfrm>
          <a:custGeom>
            <a:avLst/>
            <a:gdLst/>
            <a:ahLst/>
            <a:cxnLst/>
            <a:rect r="r" b="b" t="t" l="l"/>
            <a:pathLst>
              <a:path h="6053399" w="3896876">
                <a:moveTo>
                  <a:pt x="0" y="0"/>
                </a:moveTo>
                <a:lnTo>
                  <a:pt x="3896875" y="0"/>
                </a:lnTo>
                <a:lnTo>
                  <a:pt x="3896875" y="6053399"/>
                </a:lnTo>
                <a:lnTo>
                  <a:pt x="0" y="6053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98912" y="1656957"/>
            <a:ext cx="10007152" cy="6676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21"/>
              </a:lnSpc>
            </a:pPr>
            <a:r>
              <a:rPr lang="en-US" sz="4555" b="true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Kombinezony Dunag </a:t>
            </a:r>
          </a:p>
          <a:p>
            <a:pPr algn="ctr">
              <a:lnSpc>
                <a:spcPts val="5921"/>
              </a:lnSpc>
            </a:pPr>
            <a:r>
              <a:rPr lang="en-US" sz="4555" b="true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to specjalistyczne, dynamiczne ortezy stosowane w rehabilitacji ruchowej. </a:t>
            </a:r>
          </a:p>
          <a:p>
            <a:pPr algn="ctr">
              <a:lnSpc>
                <a:spcPts val="5921"/>
              </a:lnSpc>
            </a:pPr>
          </a:p>
          <a:p>
            <a:pPr algn="ctr">
              <a:lnSpc>
                <a:spcPts val="5921"/>
              </a:lnSpc>
            </a:pPr>
            <a:r>
              <a:rPr lang="en-US" sz="4555" b="true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Składają się z kamizelki, spodenek oraz nakolanników połączonych systemem elastycznych linek, </a:t>
            </a:r>
          </a:p>
          <a:p>
            <a:pPr algn="ctr">
              <a:lnSpc>
                <a:spcPts val="5921"/>
              </a:lnSpc>
            </a:pPr>
            <a:r>
              <a:rPr lang="en-US" sz="4555" b="true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które wspomagają korekcję postawy </a:t>
            </a:r>
          </a:p>
          <a:p>
            <a:pPr algn="ctr">
              <a:lnSpc>
                <a:spcPts val="5921"/>
              </a:lnSpc>
            </a:pPr>
            <a:r>
              <a:rPr lang="en-US" sz="4555" b="true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i normalizację napięcia mięśniowego.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6850619" y="738377"/>
            <a:ext cx="817361" cy="816339"/>
            <a:chOff x="0" y="0"/>
            <a:chExt cx="1089815" cy="10884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89815" cy="1088453"/>
            </a:xfrm>
            <a:custGeom>
              <a:avLst/>
              <a:gdLst/>
              <a:ahLst/>
              <a:cxnLst/>
              <a:rect r="r" b="b" t="t" l="l"/>
              <a:pathLst>
                <a:path h="1088453" w="1089815">
                  <a:moveTo>
                    <a:pt x="0" y="0"/>
                  </a:moveTo>
                  <a:lnTo>
                    <a:pt x="1089815" y="0"/>
                  </a:lnTo>
                  <a:lnTo>
                    <a:pt x="1089815" y="1088453"/>
                  </a:lnTo>
                  <a:lnTo>
                    <a:pt x="0" y="1088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79935" y="307654"/>
              <a:ext cx="729946" cy="45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30"/>
                </a:lnSpc>
              </a:pPr>
              <a:r>
                <a:rPr lang="en-US" sz="2100" spc="-63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86586" y="3069984"/>
            <a:ext cx="15188026" cy="7419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7"/>
              </a:lnSpc>
            </a:pPr>
            <a:r>
              <a:rPr lang="en-US" sz="3774" b="true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Kombinezony Dunag są szczególnie polecane dla:</a:t>
            </a:r>
          </a:p>
          <a:p>
            <a:pPr algn="just">
              <a:lnSpc>
                <a:spcPts val="4907"/>
              </a:lnSpc>
            </a:pPr>
            <a:r>
              <a:rPr lang="en-US" sz="3774" b="true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1. dzieci i dorosłych z mózgowym porażeniem dziecięcym (MPD) </a:t>
            </a:r>
          </a:p>
          <a:p>
            <a:pPr algn="just">
              <a:lnSpc>
                <a:spcPts val="4907"/>
              </a:lnSpc>
            </a:pPr>
            <a:r>
              <a:rPr lang="en-US" sz="3774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–  w celu poprawy koordynacji ruchowej i redukcji spastyczności;</a:t>
            </a:r>
          </a:p>
          <a:p>
            <a:pPr algn="just">
              <a:lnSpc>
                <a:spcPts val="4907"/>
              </a:lnSpc>
            </a:pPr>
            <a:r>
              <a:rPr lang="en-US" sz="3774" b="true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2. pacjentów z urazami rdzenia kręgowego </a:t>
            </a:r>
          </a:p>
          <a:p>
            <a:pPr algn="just">
              <a:lnSpc>
                <a:spcPts val="4907"/>
              </a:lnSpc>
            </a:pPr>
            <a:r>
              <a:rPr lang="en-US" sz="3774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– wspomagają odbudowę funkcji motorycznych;</a:t>
            </a:r>
          </a:p>
          <a:p>
            <a:pPr algn="just">
              <a:lnSpc>
                <a:spcPts val="4907"/>
              </a:lnSpc>
            </a:pPr>
            <a:r>
              <a:rPr lang="en-US" sz="3774" b="true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3. osób po udarze mózgu </a:t>
            </a:r>
          </a:p>
          <a:p>
            <a:pPr algn="just">
              <a:lnSpc>
                <a:spcPts val="4907"/>
              </a:lnSpc>
            </a:pPr>
            <a:r>
              <a:rPr lang="en-US" sz="3774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– pomagają w odbudowie prawidłowego wzorca ruchowego;</a:t>
            </a:r>
          </a:p>
          <a:p>
            <a:pPr algn="just">
              <a:lnSpc>
                <a:spcPts val="4907"/>
              </a:lnSpc>
            </a:pPr>
            <a:r>
              <a:rPr lang="en-US" sz="3774" b="true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4. osób z dystrofią mięśniową i innymi schorzeniami neurologicznymi </a:t>
            </a:r>
          </a:p>
          <a:p>
            <a:pPr algn="just">
              <a:lnSpc>
                <a:spcPts val="4907"/>
              </a:lnSpc>
            </a:pPr>
            <a:r>
              <a:rPr lang="en-US" sz="3774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– wzmacniają osłabione mięśnie i poprawiają jakość życia;</a:t>
            </a:r>
          </a:p>
          <a:p>
            <a:pPr algn="just">
              <a:lnSpc>
                <a:spcPts val="4907"/>
              </a:lnSpc>
            </a:pPr>
            <a:r>
              <a:rPr lang="en-US" sz="3774" b="true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5. pacjentów z wadami postawy </a:t>
            </a:r>
          </a:p>
          <a:p>
            <a:pPr algn="just">
              <a:lnSpc>
                <a:spcPts val="4907"/>
              </a:lnSpc>
            </a:pPr>
            <a:r>
              <a:rPr lang="en-US" sz="3774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– wspierają korekcję kręgosłupa i poprawę postawy ciała.</a:t>
            </a:r>
          </a:p>
          <a:p>
            <a:pPr algn="just">
              <a:lnSpc>
                <a:spcPts val="4907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644223" y="688345"/>
            <a:ext cx="4796453" cy="1618803"/>
          </a:xfrm>
          <a:custGeom>
            <a:avLst/>
            <a:gdLst/>
            <a:ahLst/>
            <a:cxnLst/>
            <a:rect r="r" b="b" t="t" l="l"/>
            <a:pathLst>
              <a:path h="1618803" w="4796453">
                <a:moveTo>
                  <a:pt x="0" y="0"/>
                </a:moveTo>
                <a:lnTo>
                  <a:pt x="4796453" y="0"/>
                </a:lnTo>
                <a:lnTo>
                  <a:pt x="4796453" y="1618803"/>
                </a:lnTo>
                <a:lnTo>
                  <a:pt x="0" y="1618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975278" y="-1341623"/>
            <a:ext cx="18288000" cy="4059937"/>
            <a:chOff x="0" y="0"/>
            <a:chExt cx="6186311" cy="137336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86311" cy="1373362"/>
            </a:xfrm>
            <a:custGeom>
              <a:avLst/>
              <a:gdLst/>
              <a:ahLst/>
              <a:cxnLst/>
              <a:rect r="r" b="b" t="t" l="l"/>
              <a:pathLst>
                <a:path h="1373362" w="6186311">
                  <a:moveTo>
                    <a:pt x="6061851" y="1373361"/>
                  </a:moveTo>
                  <a:lnTo>
                    <a:pt x="124460" y="1373361"/>
                  </a:lnTo>
                  <a:cubicBezTo>
                    <a:pt x="55880" y="1373361"/>
                    <a:pt x="0" y="1317481"/>
                    <a:pt x="0" y="12489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248901"/>
                  </a:lnTo>
                  <a:cubicBezTo>
                    <a:pt x="6186311" y="1317481"/>
                    <a:pt x="6130431" y="1373362"/>
                    <a:pt x="6061851" y="1373362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-932393" y="801818"/>
            <a:ext cx="16202231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00"/>
              </a:lnSpc>
              <a:spcBef>
                <a:spcPct val="0"/>
              </a:spcBef>
            </a:pPr>
            <a:r>
              <a:rPr lang="en-US" b="true" sz="8000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Dla kogo są przeznaczone?</a:t>
            </a:r>
          </a:p>
          <a:p>
            <a:pPr algn="ctr">
              <a:lnSpc>
                <a:spcPts val="10400"/>
              </a:lnSpc>
              <a:spcBef>
                <a:spcPct val="0"/>
              </a:spcBef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16850619" y="738377"/>
            <a:ext cx="817361" cy="816339"/>
            <a:chOff x="0" y="0"/>
            <a:chExt cx="1089815" cy="108845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89815" cy="1088453"/>
            </a:xfrm>
            <a:custGeom>
              <a:avLst/>
              <a:gdLst/>
              <a:ahLst/>
              <a:cxnLst/>
              <a:rect r="r" b="b" t="t" l="l"/>
              <a:pathLst>
                <a:path h="1088453" w="1089815">
                  <a:moveTo>
                    <a:pt x="0" y="0"/>
                  </a:moveTo>
                  <a:lnTo>
                    <a:pt x="1089815" y="0"/>
                  </a:lnTo>
                  <a:lnTo>
                    <a:pt x="1089815" y="1088453"/>
                  </a:lnTo>
                  <a:lnTo>
                    <a:pt x="0" y="1088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79935" y="307654"/>
              <a:ext cx="729946" cy="45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30"/>
                </a:lnSpc>
              </a:pPr>
              <a:r>
                <a:rPr lang="en-US" sz="2100" spc="-63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441939" y="1028700"/>
            <a:ext cx="817361" cy="816339"/>
            <a:chOff x="0" y="0"/>
            <a:chExt cx="1089815" cy="10884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89815" cy="1088453"/>
            </a:xfrm>
            <a:custGeom>
              <a:avLst/>
              <a:gdLst/>
              <a:ahLst/>
              <a:cxnLst/>
              <a:rect r="r" b="b" t="t" l="l"/>
              <a:pathLst>
                <a:path h="1088453" w="1089815">
                  <a:moveTo>
                    <a:pt x="0" y="0"/>
                  </a:moveTo>
                  <a:lnTo>
                    <a:pt x="1089815" y="0"/>
                  </a:lnTo>
                  <a:lnTo>
                    <a:pt x="1089815" y="1088453"/>
                  </a:lnTo>
                  <a:lnTo>
                    <a:pt x="0" y="1088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179935" y="307654"/>
              <a:ext cx="729946" cy="45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30"/>
                </a:lnSpc>
              </a:pPr>
              <a:r>
                <a:rPr lang="en-US" sz="2100" spc="-63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2297" y="422914"/>
            <a:ext cx="6294115" cy="9441172"/>
            <a:chOff x="0" y="0"/>
            <a:chExt cx="6350000" cy="9525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3"/>
              <a:stretch>
                <a:fillRect l="-6181" t="0" r="-6181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7294042" y="3469345"/>
            <a:ext cx="9807178" cy="392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00"/>
              </a:lnSpc>
              <a:spcBef>
                <a:spcPct val="0"/>
              </a:spcBef>
            </a:pPr>
            <a:r>
              <a:rPr lang="en-US" b="true" sz="8000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Jak działają </a:t>
            </a:r>
          </a:p>
          <a:p>
            <a:pPr algn="ctr">
              <a:lnSpc>
                <a:spcPts val="10400"/>
              </a:lnSpc>
              <a:spcBef>
                <a:spcPct val="0"/>
              </a:spcBef>
            </a:pPr>
            <a:r>
              <a:rPr lang="en-US" b="true" sz="8000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kombinezony Dunag?</a:t>
            </a:r>
          </a:p>
          <a:p>
            <a:pPr algn="ctr">
              <a:lnSpc>
                <a:spcPts val="104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701403" y="572905"/>
            <a:ext cx="817361" cy="816339"/>
            <a:chOff x="0" y="0"/>
            <a:chExt cx="1089815" cy="10884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89815" cy="1088453"/>
            </a:xfrm>
            <a:custGeom>
              <a:avLst/>
              <a:gdLst/>
              <a:ahLst/>
              <a:cxnLst/>
              <a:rect r="r" b="b" t="t" l="l"/>
              <a:pathLst>
                <a:path h="1088453" w="1089815">
                  <a:moveTo>
                    <a:pt x="0" y="0"/>
                  </a:moveTo>
                  <a:lnTo>
                    <a:pt x="1089815" y="0"/>
                  </a:lnTo>
                  <a:lnTo>
                    <a:pt x="1089815" y="1088453"/>
                  </a:lnTo>
                  <a:lnTo>
                    <a:pt x="0" y="1088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179935" y="307654"/>
              <a:ext cx="729946" cy="45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30"/>
                </a:lnSpc>
              </a:pPr>
              <a:r>
                <a:rPr lang="en-US" sz="2100" spc="-63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5400000">
            <a:off x="3192928" y="5138738"/>
            <a:ext cx="10287000" cy="0"/>
          </a:xfrm>
          <a:prstGeom prst="line">
            <a:avLst/>
          </a:prstGeom>
          <a:ln cap="rnd" w="9525">
            <a:solidFill>
              <a:srgbClr val="C8C8C8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0" y="9310861"/>
            <a:ext cx="18288000" cy="1952277"/>
            <a:chOff x="0" y="0"/>
            <a:chExt cx="6186311" cy="660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186311" cy="660400"/>
            </a:xfrm>
            <a:custGeom>
              <a:avLst/>
              <a:gdLst/>
              <a:ahLst/>
              <a:cxnLst/>
              <a:rect r="r" b="b" t="t" l="l"/>
              <a:pathLst>
                <a:path h="660400" w="6186311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28700" y="1227320"/>
            <a:ext cx="16490064" cy="8035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986"/>
              </a:lnSpc>
            </a:pPr>
            <a:r>
              <a:rPr lang="en-US" b="true" sz="4899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Kombinezony Dunag działają dzięki elastycznym naciągom i specjalnie zaprojektowanym elementom, które:</a:t>
            </a:r>
          </a:p>
          <a:p>
            <a:pPr algn="just">
              <a:lnSpc>
                <a:spcPts val="7986"/>
              </a:lnSpc>
            </a:pPr>
            <a:r>
              <a:rPr lang="en-US" b="true" sz="4899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• tworzą system dynamicznej stabilizacji ciała,</a:t>
            </a:r>
          </a:p>
          <a:p>
            <a:pPr algn="just">
              <a:lnSpc>
                <a:spcPts val="7986"/>
              </a:lnSpc>
            </a:pPr>
            <a:r>
              <a:rPr lang="en-US" b="true" sz="4899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• korygują wzorce ruchowe,</a:t>
            </a:r>
          </a:p>
          <a:p>
            <a:pPr algn="just">
              <a:lnSpc>
                <a:spcPts val="7986"/>
              </a:lnSpc>
            </a:pPr>
            <a:r>
              <a:rPr lang="en-US" b="true" sz="4899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 • poprawiają propriocepcję (czucie głębokie),</a:t>
            </a:r>
          </a:p>
          <a:p>
            <a:pPr algn="just">
              <a:lnSpc>
                <a:spcPts val="7986"/>
              </a:lnSpc>
            </a:pPr>
            <a:r>
              <a:rPr lang="en-US" b="true" sz="4899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• angażują mięśnie w odpowiednich sekwencjach, wzmacniając je podczas terapii.</a:t>
            </a:r>
          </a:p>
          <a:p>
            <a:pPr algn="just">
              <a:lnSpc>
                <a:spcPts val="814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6115" y="1842930"/>
            <a:ext cx="9779466" cy="6601139"/>
          </a:xfrm>
          <a:custGeom>
            <a:avLst/>
            <a:gdLst/>
            <a:ahLst/>
            <a:cxnLst/>
            <a:rect r="r" b="b" t="t" l="l"/>
            <a:pathLst>
              <a:path h="6601139" w="9779466">
                <a:moveTo>
                  <a:pt x="0" y="0"/>
                </a:moveTo>
                <a:lnTo>
                  <a:pt x="9779466" y="0"/>
                </a:lnTo>
                <a:lnTo>
                  <a:pt x="9779466" y="6601140"/>
                </a:lnTo>
                <a:lnTo>
                  <a:pt x="0" y="66011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56061" y="2750661"/>
            <a:ext cx="7587939" cy="4709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27"/>
              </a:lnSpc>
            </a:pPr>
            <a:r>
              <a:rPr lang="en-US" sz="7175" b="true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Korzyści płynące z rehabilitacji </a:t>
            </a:r>
          </a:p>
          <a:p>
            <a:pPr algn="l" marL="0" indent="0" lvl="0">
              <a:lnSpc>
                <a:spcPts val="9327"/>
              </a:lnSpc>
            </a:pPr>
            <a:r>
              <a:rPr lang="en-US" b="true" sz="7175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w kombinezonach Dunag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405057" y="906763"/>
            <a:ext cx="7546740" cy="7537306"/>
          </a:xfrm>
          <a:custGeom>
            <a:avLst/>
            <a:gdLst/>
            <a:ahLst/>
            <a:cxnLst/>
            <a:rect r="r" b="b" t="t" l="l"/>
            <a:pathLst>
              <a:path h="7537306" w="7546740">
                <a:moveTo>
                  <a:pt x="0" y="0"/>
                </a:moveTo>
                <a:lnTo>
                  <a:pt x="7546740" y="0"/>
                </a:lnTo>
                <a:lnTo>
                  <a:pt x="7546740" y="7537307"/>
                </a:lnTo>
                <a:lnTo>
                  <a:pt x="0" y="75373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972492" y="1469481"/>
            <a:ext cx="6411870" cy="6411870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0" t="-2774" r="0" b="-30693"/>
              </a:stretch>
            </a:blipFill>
          </p:spPr>
        </p:sp>
      </p:grpSp>
      <p:sp>
        <p:nvSpPr>
          <p:cNvPr name="AutoShape 7" id="7"/>
          <p:cNvSpPr/>
          <p:nvPr/>
        </p:nvSpPr>
        <p:spPr>
          <a:xfrm rot="5400000">
            <a:off x="5669428" y="5138738"/>
            <a:ext cx="10287000" cy="0"/>
          </a:xfrm>
          <a:prstGeom prst="line">
            <a:avLst/>
          </a:prstGeom>
          <a:ln cap="rnd" w="9525">
            <a:solidFill>
              <a:srgbClr val="C8C8C8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16567001" y="8441961"/>
            <a:ext cx="817361" cy="816339"/>
            <a:chOff x="0" y="0"/>
            <a:chExt cx="1089815" cy="108845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89815" cy="1088453"/>
            </a:xfrm>
            <a:custGeom>
              <a:avLst/>
              <a:gdLst/>
              <a:ahLst/>
              <a:cxnLst/>
              <a:rect r="r" b="b" t="t" l="l"/>
              <a:pathLst>
                <a:path h="1088453" w="1089815">
                  <a:moveTo>
                    <a:pt x="0" y="0"/>
                  </a:moveTo>
                  <a:lnTo>
                    <a:pt x="1089815" y="0"/>
                  </a:lnTo>
                  <a:lnTo>
                    <a:pt x="1089815" y="1088453"/>
                  </a:lnTo>
                  <a:lnTo>
                    <a:pt x="0" y="1088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79935" y="307654"/>
              <a:ext cx="729946" cy="45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30"/>
                </a:lnSpc>
              </a:pPr>
              <a:r>
                <a:rPr lang="en-US" sz="2100" spc="-63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88868" y="0"/>
            <a:ext cx="4399794" cy="10287000"/>
            <a:chOff x="0" y="0"/>
            <a:chExt cx="1488325" cy="3479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88326" cy="3479800"/>
            </a:xfrm>
            <a:custGeom>
              <a:avLst/>
              <a:gdLst/>
              <a:ahLst/>
              <a:cxnLst/>
              <a:rect r="r" b="b" t="t" l="l"/>
              <a:pathLst>
                <a:path h="3479800" w="1488326">
                  <a:moveTo>
                    <a:pt x="1363865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63866" y="0"/>
                  </a:lnTo>
                  <a:cubicBezTo>
                    <a:pt x="1432446" y="0"/>
                    <a:pt x="1488326" y="55880"/>
                    <a:pt x="1488326" y="124460"/>
                  </a:cubicBezTo>
                  <a:lnTo>
                    <a:pt x="1488326" y="3355340"/>
                  </a:lnTo>
                  <a:cubicBezTo>
                    <a:pt x="1488326" y="3423920"/>
                    <a:pt x="1432446" y="3479800"/>
                    <a:pt x="1363866" y="34798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517781" y="1436870"/>
            <a:ext cx="4942174" cy="7413261"/>
            <a:chOff x="0" y="0"/>
            <a:chExt cx="6350000" cy="9525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6181" t="0" r="-6181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5640880"/>
            <a:ext cx="10082017" cy="1348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Kombinezony pomagają uczyć ciało nowych, bardziej efektywnych wzorców ruchowych.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667782"/>
            <a:ext cx="10717102" cy="1042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20"/>
              </a:lnSpc>
              <a:spcBef>
                <a:spcPct val="0"/>
              </a:spcBef>
            </a:pPr>
            <a:r>
              <a:rPr lang="en-US" b="true" sz="6400">
                <a:solidFill>
                  <a:srgbClr val="0F3256"/>
                </a:solidFill>
                <a:latin typeface="Roboto Bold"/>
                <a:ea typeface="Roboto Bold"/>
                <a:cs typeface="Roboto Bold"/>
                <a:sym typeface="Roboto Bold"/>
              </a:rPr>
              <a:t>1. Lepsza kontrola ruchów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6642593" y="9093232"/>
            <a:ext cx="817361" cy="816339"/>
            <a:chOff x="0" y="0"/>
            <a:chExt cx="1089815" cy="108845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89815" cy="1088453"/>
            </a:xfrm>
            <a:custGeom>
              <a:avLst/>
              <a:gdLst/>
              <a:ahLst/>
              <a:cxnLst/>
              <a:rect r="r" b="b" t="t" l="l"/>
              <a:pathLst>
                <a:path h="1088453" w="1089815">
                  <a:moveTo>
                    <a:pt x="0" y="0"/>
                  </a:moveTo>
                  <a:lnTo>
                    <a:pt x="1089815" y="0"/>
                  </a:lnTo>
                  <a:lnTo>
                    <a:pt x="1089815" y="1088453"/>
                  </a:lnTo>
                  <a:lnTo>
                    <a:pt x="0" y="1088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79935" y="307654"/>
              <a:ext cx="729946" cy="45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30"/>
                </a:lnSpc>
              </a:pPr>
              <a:r>
                <a:rPr lang="en-US" sz="2100" spc="-63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8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58768" y="3311071"/>
            <a:ext cx="10335760" cy="2313180"/>
            <a:chOff x="0" y="0"/>
            <a:chExt cx="13781013" cy="308424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76200"/>
              <a:ext cx="13781013" cy="13648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319"/>
                </a:lnSpc>
              </a:pPr>
              <a:r>
                <a:rPr lang="en-US" b="true" sz="6399">
                  <a:solidFill>
                    <a:srgbClr val="0F3256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2. Redukcja spastyczności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712075"/>
              <a:ext cx="12768116" cy="26873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5459"/>
                </a:lnSpc>
                <a:spcBef>
                  <a:spcPct val="0"/>
                </a:spcBef>
              </a:pPr>
              <a:r>
                <a:rPr lang="en-US" sz="3900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Dzięki wsparciu posturalnemu mięśnie stają się bardziej elastyczne, co zmniejsza napięcie mięśniowe.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5399999">
            <a:off x="1123188" y="5458149"/>
            <a:ext cx="10925823" cy="0"/>
          </a:xfrm>
          <a:prstGeom prst="line">
            <a:avLst/>
          </a:prstGeom>
          <a:ln cap="rnd" w="9525">
            <a:solidFill>
              <a:srgbClr val="C8C8C8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0" y="9310861"/>
            <a:ext cx="18288000" cy="1952277"/>
            <a:chOff x="0" y="0"/>
            <a:chExt cx="6186311" cy="660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186311" cy="660400"/>
            </a:xfrm>
            <a:custGeom>
              <a:avLst/>
              <a:gdLst/>
              <a:ahLst/>
              <a:cxnLst/>
              <a:rect r="r" b="b" t="t" l="l"/>
              <a:pathLst>
                <a:path h="660400" w="6186311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8D6F6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6441939" y="1028700"/>
            <a:ext cx="817361" cy="816339"/>
          </a:xfrm>
          <a:custGeom>
            <a:avLst/>
            <a:gdLst/>
            <a:ahLst/>
            <a:cxnLst/>
            <a:rect r="r" b="b" t="t" l="l"/>
            <a:pathLst>
              <a:path h="816339" w="817361">
                <a:moveTo>
                  <a:pt x="0" y="0"/>
                </a:moveTo>
                <a:lnTo>
                  <a:pt x="817361" y="0"/>
                </a:lnTo>
                <a:lnTo>
                  <a:pt x="817361" y="816339"/>
                </a:lnTo>
                <a:lnTo>
                  <a:pt x="0" y="816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576890" y="1252296"/>
            <a:ext cx="547459" cy="344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30"/>
              </a:lnSpc>
            </a:pPr>
            <a:r>
              <a:rPr lang="en-US" sz="2100" spc="-63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1427952" y="356184"/>
            <a:ext cx="5831348" cy="8747023"/>
            <a:chOff x="0" y="0"/>
            <a:chExt cx="6350000" cy="9525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3"/>
              <a:stretch>
                <a:fillRect l="-6181" t="0" r="-6181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6306988" y="9258300"/>
            <a:ext cx="817361" cy="816339"/>
            <a:chOff x="0" y="0"/>
            <a:chExt cx="1089815" cy="108845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89815" cy="1088453"/>
            </a:xfrm>
            <a:custGeom>
              <a:avLst/>
              <a:gdLst/>
              <a:ahLst/>
              <a:cxnLst/>
              <a:rect r="r" b="b" t="t" l="l"/>
              <a:pathLst>
                <a:path h="1088453" w="1089815">
                  <a:moveTo>
                    <a:pt x="0" y="0"/>
                  </a:moveTo>
                  <a:lnTo>
                    <a:pt x="1089815" y="0"/>
                  </a:lnTo>
                  <a:lnTo>
                    <a:pt x="1089815" y="1088453"/>
                  </a:lnTo>
                  <a:lnTo>
                    <a:pt x="0" y="1088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179935" y="307654"/>
              <a:ext cx="729946" cy="4502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30"/>
                </a:lnSpc>
              </a:pPr>
              <a:r>
                <a:rPr lang="en-US" sz="2100" spc="-63">
                  <a:solidFill>
                    <a:srgbClr val="0F3256"/>
                  </a:solidFill>
                  <a:latin typeface="Roboto"/>
                  <a:ea typeface="Roboto"/>
                  <a:cs typeface="Roboto"/>
                  <a:sym typeface="Roboto"/>
                </a:rPr>
                <a:t>9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DAGbRM9kLzo</dc:identifier>
  <dcterms:modified xsi:type="dcterms:W3CDTF">2011-08-01T06:04:30Z</dcterms:modified>
  <cp:revision>1</cp:revision>
  <dc:title>Czym są kombinezony Dunag?</dc:title>
</cp:coreProperties>
</file>